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png>
</file>

<file path=ppt/media/image-10-11.png>
</file>

<file path=ppt/media/image-10-12.svg>
</file>

<file path=ppt/media/image-10-2.png>
</file>

<file path=ppt/media/image-10-3.svg>
</file>

<file path=ppt/media/image-10-4.png>
</file>

<file path=ppt/media/image-10-5.png>
</file>

<file path=ppt/media/image-10-6.svg>
</file>

<file path=ppt/media/image-10-7.pn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9-1.png>
</file>

<file path=ppt/media/image-9-2.svg>
</file>

<file path=ppt/media/image-9-3.png>
</file>

<file path=ppt/media/image-9-4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slideLayout" Target="../slideLayouts/slideLayout11.xml"/><Relationship Id="rId1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4908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SignLingua: Bridging the Deaf-Hearing Communication Gap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064437"/>
            <a:ext cx="7556421" cy="1488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Deep Learning Approach to Real-Time American Sign Language Recognition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6280190" y="5850493"/>
            <a:ext cx="75564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654010"/>
            <a:ext cx="6134933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 &amp; Future Scope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709029" y="1893332"/>
            <a:ext cx="2303859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Summary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37235" y="2291715"/>
            <a:ext cx="427565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successfully engineered a full-stack AI application, SignLingua, capable of translating ASL into voice in real-time. This project demonstrates a practical application of deep learning to bridge a critical communication gap.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2888" y="1749028"/>
            <a:ext cx="4604504" cy="4604504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7103" y="3083123"/>
            <a:ext cx="259080" cy="25908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17393" y="1598533"/>
            <a:ext cx="2303859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Achievement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9617393" y="1996916"/>
            <a:ext cx="4275773" cy="2063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primary achievement lies in balancing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 accuracy (~94%)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with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exceptionally low latency (&lt;15ms)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This was made possible by designing and deploying a custom lightweight convolutional neural network architecture, optimized for real-time browser execution on standard hardware.</a:t>
            </a:r>
            <a:endParaRPr lang="en-US" sz="14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888" y="1749028"/>
            <a:ext cx="4604504" cy="4604504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23979" y="3083123"/>
            <a:ext cx="259080" cy="25908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17393" y="4336971"/>
            <a:ext cx="371260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Scope: Dynamic Gestures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9617393" y="4735354"/>
            <a:ext cx="4275773" cy="1768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enhancements include integrating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Gesture Recognition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using advanced architectures like LSTMs. This would allow for the accurate translation of signs involving motion, such as "J" and "Z", expanding the system's capabilities beyond static hand poses.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2888" y="1749028"/>
            <a:ext cx="4604504" cy="4604504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23979" y="4760000"/>
            <a:ext cx="259080" cy="25908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37235" y="4340423"/>
            <a:ext cx="4275653" cy="57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Scope: Sentence Auto-completion</a:t>
            </a:r>
            <a:endParaRPr lang="en-US" sz="1800" dirty="0"/>
          </a:p>
        </p:txBody>
      </p:sp>
      <p:sp>
        <p:nvSpPr>
          <p:cNvPr id="16" name="Text 8"/>
          <p:cNvSpPr/>
          <p:nvPr/>
        </p:nvSpPr>
        <p:spPr>
          <a:xfrm>
            <a:off x="737235" y="5026700"/>
            <a:ext cx="4275653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Another exciting direction is to incorporate </a:t>
            </a:r>
            <a:pPr algn="r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Large Language Models (LLMs)</a:t>
            </a:r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sentence auto-completion. This would predict subsequent words based on recognized signs, making the translated output more natural and conversational.</a:t>
            </a:r>
            <a:endParaRPr lang="en-US" sz="14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12888" y="1749028"/>
            <a:ext cx="4604504" cy="4604504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347103" y="4760000"/>
            <a:ext cx="259080" cy="259080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37235" y="6780609"/>
            <a:ext cx="6358652" cy="794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5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Questions?</a:t>
            </a:r>
            <a:endParaRPr lang="en-US" sz="5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7750"/>
            <a:ext cx="119464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Communication Barrier: Problem Statement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064663"/>
            <a:ext cx="6422231" cy="2459355"/>
          </a:xfrm>
          <a:prstGeom prst="roundRect">
            <a:avLst>
              <a:gd name="adj" fmla="val 4462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064663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2285881"/>
            <a:ext cx="248173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Global Hearing Loss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2715101"/>
            <a:ext cx="59112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466 million people worldwide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experience disabling hearing loss, with American Sign Language (ASL) being the primary language for many. Despite its prevalence, a significant communication gap exists due to the limited understanding of ASL among the hearing population.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064663"/>
            <a:ext cx="6422231" cy="2459355"/>
          </a:xfrm>
          <a:prstGeom prst="roundRect">
            <a:avLst>
              <a:gd name="adj" fmla="val 4462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1519" y="2064663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9" name="Text 7"/>
          <p:cNvSpPr/>
          <p:nvPr/>
        </p:nvSpPr>
        <p:spPr>
          <a:xfrm>
            <a:off x="7704177" y="2285881"/>
            <a:ext cx="39739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Limitations of Current Solutions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704177" y="2715101"/>
            <a:ext cx="591121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Existing ASL translation solutions often fall short. They are typically either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cost-prohibitive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such as smart gloves exceeding $1000, or suffer from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 latency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due to server-side API processing, rendering them impractical for real-time interaction.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722376"/>
            <a:ext cx="6422231" cy="2459355"/>
          </a:xfrm>
          <a:prstGeom prst="roundRect">
            <a:avLst>
              <a:gd name="adj" fmla="val 4462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4722376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4943594"/>
            <a:ext cx="5911215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Our Objective: Accessible, Real-Time Translation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83588" y="5682972"/>
            <a:ext cx="591121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project aims to develop a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low-cost, browser-based, real-time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ASL translation system. This system is designed to operate on standard consumer hardware, utilizing only a laptop webcam, without requiring specialized external sensors.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379" y="4722376"/>
            <a:ext cx="6422231" cy="2459355"/>
          </a:xfrm>
          <a:prstGeom prst="roundRect">
            <a:avLst>
              <a:gd name="adj" fmla="val 4462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1519" y="4722376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17" name="Text 15"/>
          <p:cNvSpPr/>
          <p:nvPr/>
        </p:nvSpPr>
        <p:spPr>
          <a:xfrm>
            <a:off x="7704177" y="4943594"/>
            <a:ext cx="348472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Interdisciplinary Innovation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704177" y="5372814"/>
            <a:ext cx="59112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project stands out by integrating advanced Computer Vision techniques for signal processing with Deep Learning for classification. It creates a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full-duplex, real-time system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addressing a critical need with an innovative technological approach.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8145" y="273725"/>
            <a:ext cx="6854190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Dataset and Preprocessing: The Foundation of Accuracy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398145" y="833557"/>
            <a:ext cx="1493282" cy="186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Dataset Description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398145" y="1119664"/>
            <a:ext cx="8203287" cy="15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Source: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Kaggle "ASL Alphabet" Dataset (Grassknoted).</a:t>
            </a:r>
            <a:endParaRPr lang="en-US" sz="750" dirty="0"/>
          </a:p>
        </p:txBody>
      </p:sp>
      <p:sp>
        <p:nvSpPr>
          <p:cNvPr id="5" name="Text 3"/>
          <p:cNvSpPr/>
          <p:nvPr/>
        </p:nvSpPr>
        <p:spPr>
          <a:xfrm>
            <a:off x="398145" y="1313617"/>
            <a:ext cx="8203287" cy="15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Classes: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29 unique classes, encompassing A-Z, 'Space', 'Delete', and 'Nothing' gestures.</a:t>
            </a:r>
            <a:endParaRPr lang="en-US" sz="750" dirty="0"/>
          </a:p>
        </p:txBody>
      </p:sp>
      <p:sp>
        <p:nvSpPr>
          <p:cNvPr id="6" name="Text 4"/>
          <p:cNvSpPr/>
          <p:nvPr/>
        </p:nvSpPr>
        <p:spPr>
          <a:xfrm>
            <a:off x="398145" y="1507569"/>
            <a:ext cx="8203287" cy="15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Volume: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 robust dataset of 87,000 training images, with 3,000 images per class, ensuring comprehensive learning. A smaller test set of 29 images is used for evaluation.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398145" y="1701522"/>
            <a:ext cx="8203287" cy="15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Resolution: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Original images captured at 200x200 RGB were downscaled to 64x64 RGB to optimize training efficiency without significant loss of critical detail.</a:t>
            </a:r>
            <a:endParaRPr lang="en-US" sz="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8145" y="1972628"/>
            <a:ext cx="6371630" cy="637163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851940" y="833557"/>
            <a:ext cx="3174087" cy="186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Preprocessing Pipeline: Our "Secret Sauce"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8851940" y="1119664"/>
            <a:ext cx="5387816" cy="159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preprocessing pipeline is crucial for enhancing model performance and robustness:</a:t>
            </a:r>
            <a:endParaRPr lang="en-US" sz="750" dirty="0"/>
          </a:p>
        </p:txBody>
      </p:sp>
      <p:sp>
        <p:nvSpPr>
          <p:cNvPr id="11" name="Text 8"/>
          <p:cNvSpPr/>
          <p:nvPr/>
        </p:nvSpPr>
        <p:spPr>
          <a:xfrm>
            <a:off x="8851940" y="1390769"/>
            <a:ext cx="99536" cy="124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750" dirty="0"/>
          </a:p>
        </p:txBody>
      </p:sp>
      <p:sp>
        <p:nvSpPr>
          <p:cNvPr id="12" name="Shape 9"/>
          <p:cNvSpPr/>
          <p:nvPr/>
        </p:nvSpPr>
        <p:spPr>
          <a:xfrm>
            <a:off x="8851940" y="1544717"/>
            <a:ext cx="5387816" cy="1524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3" name="Text 10"/>
          <p:cNvSpPr/>
          <p:nvPr/>
        </p:nvSpPr>
        <p:spPr>
          <a:xfrm>
            <a:off x="8851940" y="1624965"/>
            <a:ext cx="2164556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Region of Interest (ROI) Extraction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8851940" y="1879997"/>
            <a:ext cx="5387816" cy="318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fixed 300x300 pixel box is extracted from the right side of the video feed. This isolates the hand gesture, effectively </a:t>
            </a:r>
            <a:pPr algn="l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eliminating facial interference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which was a significant bug in early iterations.</a:t>
            </a:r>
            <a:endParaRPr lang="en-US" sz="750" dirty="0"/>
          </a:p>
        </p:txBody>
      </p:sp>
      <p:sp>
        <p:nvSpPr>
          <p:cNvPr id="15" name="Text 12"/>
          <p:cNvSpPr/>
          <p:nvPr/>
        </p:nvSpPr>
        <p:spPr>
          <a:xfrm>
            <a:off x="8851940" y="2372558"/>
            <a:ext cx="99536" cy="124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750" dirty="0"/>
          </a:p>
        </p:txBody>
      </p:sp>
      <p:sp>
        <p:nvSpPr>
          <p:cNvPr id="16" name="Shape 13"/>
          <p:cNvSpPr/>
          <p:nvPr/>
        </p:nvSpPr>
        <p:spPr>
          <a:xfrm>
            <a:off x="8851940" y="2526506"/>
            <a:ext cx="5387816" cy="1524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7" name="Text 14"/>
          <p:cNvSpPr/>
          <p:nvPr/>
        </p:nvSpPr>
        <p:spPr>
          <a:xfrm>
            <a:off x="8851940" y="2606754"/>
            <a:ext cx="1396960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Adaptive Thresholding</a:t>
            </a:r>
            <a:endParaRPr lang="en-US" sz="950" dirty="0"/>
          </a:p>
        </p:txBody>
      </p:sp>
      <p:sp>
        <p:nvSpPr>
          <p:cNvPr id="18" name="Text 15"/>
          <p:cNvSpPr/>
          <p:nvPr/>
        </p:nvSpPr>
        <p:spPr>
          <a:xfrm>
            <a:off x="8851940" y="2861786"/>
            <a:ext cx="5387816" cy="485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apply 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cv2.adaptiveThreshold (Gaussian C)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to convert RGB frames into binary (black/white) images. This technique makes the model </a:t>
            </a:r>
            <a:pPr algn="l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invariant to varying lighting conditions and diverse skin tones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allowing it to focus solely on the geometric features of the hand.</a:t>
            </a:r>
            <a:endParaRPr lang="en-US" sz="750" dirty="0"/>
          </a:p>
        </p:txBody>
      </p:sp>
      <p:sp>
        <p:nvSpPr>
          <p:cNvPr id="19" name="Text 16"/>
          <p:cNvSpPr/>
          <p:nvPr/>
        </p:nvSpPr>
        <p:spPr>
          <a:xfrm>
            <a:off x="8851940" y="3521154"/>
            <a:ext cx="99536" cy="124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750" dirty="0"/>
          </a:p>
        </p:txBody>
      </p:sp>
      <p:sp>
        <p:nvSpPr>
          <p:cNvPr id="20" name="Shape 17"/>
          <p:cNvSpPr/>
          <p:nvPr/>
        </p:nvSpPr>
        <p:spPr>
          <a:xfrm>
            <a:off x="8851940" y="3675102"/>
            <a:ext cx="5387816" cy="1524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21" name="Text 18"/>
          <p:cNvSpPr/>
          <p:nvPr/>
        </p:nvSpPr>
        <p:spPr>
          <a:xfrm>
            <a:off x="8851940" y="3755350"/>
            <a:ext cx="1244441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Pixel Normalization</a:t>
            </a:r>
            <a:endParaRPr lang="en-US" sz="950" dirty="0"/>
          </a:p>
        </p:txBody>
      </p:sp>
      <p:sp>
        <p:nvSpPr>
          <p:cNvPr id="22" name="Text 19"/>
          <p:cNvSpPr/>
          <p:nvPr/>
        </p:nvSpPr>
        <p:spPr>
          <a:xfrm>
            <a:off x="8851940" y="4010382"/>
            <a:ext cx="5387816" cy="325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Pixel intensity values are scaled from the original 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[0, 255]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range to 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[0, 1]</a:t>
            </a:r>
            <a:pPr algn="l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This normalization step is standard practice in deep learning to improve convergence speed and model stability.</a:t>
            </a:r>
            <a:endParaRPr lang="en-US" sz="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340" y="427792"/>
            <a:ext cx="13385721" cy="972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ML Algorithm 1: Custom Convolutional Neural Network (Our Approach)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22340" y="1711166"/>
            <a:ext cx="13385721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core contribution is a custom-built Sequential Convolutional Neural Network (CNN), designed from the ground up for optimal performance in real-time ASL recognition.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22340" y="2290643"/>
            <a:ext cx="2377916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Design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622340" y="2737842"/>
            <a:ext cx="787955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 Layer: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Configured to accept 64x64 RGB images (64, 64, 3).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622340" y="3041213"/>
            <a:ext cx="787955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Convolutional Block 1: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Features 32 filters with a 3x3 kernel, ReLU activation, followed by 2x2 MaxPooling.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622340" y="3344585"/>
            <a:ext cx="787955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Convolutional Block 2: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Consists of 64 filters with a 3x3 kernel, ReLU activation, and 2x2 MaxPooling.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22340" y="3647956"/>
            <a:ext cx="787955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Convolutional Block 3: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Utilizes 128 filters with a 3x3 kernel, ReLU activation, and 2x2 MaxPooling.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22340" y="3951327"/>
            <a:ext cx="7879556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Flatten Layer: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Transforms the 2D feature maps into a 1D vector, preparing them for the dense layers.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622340" y="4254698"/>
            <a:ext cx="7879556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Fully Connected (Dense) Layer: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 dense layer with 128 neurons, employing ReLU activation for non-linearity.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22340" y="4807029"/>
            <a:ext cx="7879556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Dropout Layer: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Implemented with a rate of 0.5 to mitigate overfitting by randomly deactivating neurons during training.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622340" y="5359360"/>
            <a:ext cx="7879556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Output Layer: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Comprises 29 neurons, each corresponding to an ASL class, with a Softmax activation function to output probability distributions.</a:t>
            </a:r>
            <a:endParaRPr lang="en-US" sz="120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89087" y="2310170"/>
            <a:ext cx="5126474" cy="5126474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622340" y="7786688"/>
            <a:ext cx="13385721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Loss Function: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Categorical Crossentropy, ideal for multi-class classification problems.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Optimizer: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Adam, chosen for its adaptive learning rate capabilities and efficiency.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7096" y="396716"/>
            <a:ext cx="8183642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ML Algorithm 2: Transfer Learning (Baseline)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7096" y="1136094"/>
            <a:ext cx="1347620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 provide a robust benchmark for our custom CNN, we implemented a transfer learning approach using MobileNetV2, a state-of-the-art model known for its efficiency in mobile and edge computing environments.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096" y="1922383"/>
            <a:ext cx="6562130" cy="65621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98794" y="1904286"/>
            <a:ext cx="221063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Model: MobileNetV2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498794" y="2318980"/>
            <a:ext cx="6562130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Pre-trained on ImageNet: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Leveraging weights learned from a massive dataset, MobileNetV2 provides a strong foundation for feature extraction.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7498794" y="2924889"/>
            <a:ext cx="216419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Methodology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498794" y="3339584"/>
            <a:ext cx="6562130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Frozen Base Implementation: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core MobileNetV2 model was used as a fixed feature extractor, preserving its powerful learned representations.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7498794" y="3851791"/>
            <a:ext cx="6562130" cy="700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 Classification Head: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We appended a custom head consisting of a 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GlobalAveragePooling2D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layer followed by a 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Dense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layer with 29 neurons (matching our class count).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8794" y="4602480"/>
            <a:ext cx="6562130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Fine-tuning: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last 20 layers of the MobileNetV2 base were unfrozen and fine-tuned alongside our custom head. This allowed the model to adapt its high-level features specifically to the nuances of ASL gestures.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8794" y="5439251"/>
            <a:ext cx="348829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Why MobileNetV2 as a Baseline?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498794" y="5853946"/>
            <a:ext cx="6562130" cy="923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MobileNetV2 is recognized as an </a:t>
            </a:r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industry standard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vision tasks on resource-constrained devices due to its balance of accuracy and computational efficiency. Comparing our custom CNN against it provides a realistic and rigorous validation of our model's performance and suitability for real-time applications.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8293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Implementation Strategy: Real-Time Communication Pipeline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6528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system is engineered for low-latency, real-time interaction, integrating a responsive frontend with an efficient backend, and crucially, a stability algorithm to ensure smooth output.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23605"/>
            <a:ext cx="4347567" cy="793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148" y="4115753"/>
            <a:ext cx="3950851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Frontend: React (Vite) + HTML5 Canvas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2148" y="4855131"/>
            <a:ext cx="3950851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user interface is built with React and Vite for a modern, high-performance web application. It utilizes HTML5 Canvas to capture the webcam stream efficiently at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30 frames per second (fps)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ensuring a fluid visual input.</a:t>
            </a: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123605"/>
            <a:ext cx="4347567" cy="7937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39715" y="4115753"/>
            <a:ext cx="3950851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Communication: WebSockets (FastAPI)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339715" y="4855131"/>
            <a:ext cx="3950851" cy="2238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data exchange is facilitated via WebSockets, powered by a FastAPI backend. This setup allows the frontend to send Base64 encoded video frames and receive instantaneous JSON predictions, such as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{char: 'A', confidence: 0.98}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minimizing communication overhead.</a:t>
            </a:r>
            <a:endParaRPr lang="en-US" sz="15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123605"/>
            <a:ext cx="4347567" cy="793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7282" y="4115753"/>
            <a:ext cx="38919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Stability Algorithm (Anti-Jitter)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9687282" y="4544973"/>
            <a:ext cx="3950851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critical component for usability, this algorithm addresses the inherent "flickering" in raw model outputs (e.g., "A, A, S, A, A, B, A"). It employs a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temporal buffer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that analyzes the mode of the last 5 frames. A character is only printed if its count within this buffer meets a predefined threshold, resulting in smooth and deliberate text generation.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4339" y="291703"/>
            <a:ext cx="6217801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Implementation Results: Training Performance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424339" y="835462"/>
            <a:ext cx="13781723" cy="169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Custom CNN demonstrated strong training performance, achieving high accuracy and stable learning curves, with specific insights gained from error analysis.</a:t>
            </a:r>
            <a:endParaRPr lang="en-US" sz="800" dirty="0"/>
          </a:p>
        </p:txBody>
      </p:sp>
      <p:sp>
        <p:nvSpPr>
          <p:cNvPr id="4" name="Text 2"/>
          <p:cNvSpPr/>
          <p:nvPr/>
        </p:nvSpPr>
        <p:spPr>
          <a:xfrm>
            <a:off x="424339" y="1230511"/>
            <a:ext cx="1591270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Accuracy Metrics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424339" y="1535549"/>
            <a:ext cx="6761440" cy="339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8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Training Accuracy:</a:t>
            </a:r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model achieved a robust </a:t>
            </a:r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94.2%</a:t>
            </a:r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training accuracy after just 10 epochs, indicating effective learning from the dataset.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24339" y="1911906"/>
            <a:ext cx="6761440" cy="339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300"/>
              </a:lnSpc>
              <a:buSzPct val="100000"/>
              <a:buChar char="•"/>
            </a:pPr>
            <a:r>
              <a:rPr lang="en-US" sz="8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Validation Accuracy:</a:t>
            </a:r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Validation accuracy stabilized at </a:t>
            </a:r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88.5%</a:t>
            </a:r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demonstrating good generalization to unseen data and minimal overfitting.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424339" y="2357318"/>
            <a:ext cx="1591270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Learning Curves</a:t>
            </a:r>
            <a:endParaRPr lang="en-US" sz="12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339" y="2675573"/>
            <a:ext cx="6761440" cy="676144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424339" y="9556313"/>
            <a:ext cx="676144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learning curves illustrate a steady decrease in loss and a consistent increase in accuracy, confirming the stability and effectiveness of our training process.</a:t>
            </a:r>
            <a:endParaRPr lang="en-US" sz="650" dirty="0"/>
          </a:p>
        </p:txBody>
      </p:sp>
      <p:sp>
        <p:nvSpPr>
          <p:cNvPr id="10" name="Text 7"/>
          <p:cNvSpPr/>
          <p:nvPr/>
        </p:nvSpPr>
        <p:spPr>
          <a:xfrm>
            <a:off x="7452241" y="1230511"/>
            <a:ext cx="2072997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Confusion Matrix Analysis</a:t>
            </a:r>
            <a:endParaRPr lang="en-US" sz="12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241" y="1548765"/>
            <a:ext cx="6761440" cy="676144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452241" y="8429506"/>
            <a:ext cx="6761440" cy="339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Analysis of the confusion matrix revealed that most classification errors occurred between visually similar signs. Specifically, the letters </a:t>
            </a:r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'M', 'N', and 'S'</a:t>
            </a:r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were frequently confused. These gestures all involve variations of a closed fist, making subtle distinctions challenging for the model.</a:t>
            </a:r>
            <a:endParaRPr lang="en-US" sz="800" dirty="0"/>
          </a:p>
        </p:txBody>
      </p:sp>
      <p:sp>
        <p:nvSpPr>
          <p:cNvPr id="13" name="Text 9"/>
          <p:cNvSpPr/>
          <p:nvPr/>
        </p:nvSpPr>
        <p:spPr>
          <a:xfrm>
            <a:off x="7452241" y="8864203"/>
            <a:ext cx="6761440" cy="339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insight is crucial for future model refinement, suggesting potential areas for data augmentation or architectural adjustments to better differentiate these nuanced hand shapes.</a:t>
            </a:r>
            <a:endParaRPr lang="en-US"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632" y="882134"/>
            <a:ext cx="9037439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Comparison: Custom CNN vs. MobileNetV2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6632" y="1749028"/>
            <a:ext cx="1327713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direct comparison of our Custom CNN against the MobileNetV2 baseline highlights the strengths of our tailored approach for real-time, browser-based ASL translation.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676632" y="2209919"/>
            <a:ext cx="13277136" cy="4405908"/>
          </a:xfrm>
          <a:prstGeom prst="roundRect">
            <a:avLst>
              <a:gd name="adj" fmla="val 57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4252" y="2217539"/>
            <a:ext cx="13261896" cy="10300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53559" y="2326600"/>
            <a:ext cx="231040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Size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3509724" y="2326600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2.6 MB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825139" y="2326600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14 MB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0140553" y="2326600"/>
            <a:ext cx="3636526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custom CNN is significantly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lighter (over 5x smaller)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crucial for browser-based deployment and faster loading times.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684252" y="3247549"/>
            <a:ext cx="13261896" cy="13006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853559" y="3356610"/>
            <a:ext cx="231040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Inference Time (CPU)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3509724" y="3356610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12 ms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6825139" y="3356610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45 ms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10140553" y="3356610"/>
            <a:ext cx="3636526" cy="1082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model is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3x faster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on CPU inference, directly addressing the requirement for real-time translation where latency below 30ms is critical for fluid user experience.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684252" y="4548187"/>
            <a:ext cx="13261896" cy="759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53559" y="4657249"/>
            <a:ext cx="231040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Training Time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3509724" y="4657249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~5 mins (5 Epochs)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825139" y="4657249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~25 mins (Fine-tuning)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10140553" y="4657249"/>
            <a:ext cx="3636526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training allows for quicker iteration and experimentation during development.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684252" y="5307568"/>
            <a:ext cx="13261896" cy="13006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853559" y="5416629"/>
            <a:ext cx="231040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Accuracy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3509724" y="5416629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94%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825139" y="5416629"/>
            <a:ext cx="2969657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96%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0140553" y="5416629"/>
            <a:ext cx="3636526" cy="1082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While MobileNetV2 achieved slightly higher accuracy, our model's accuracy is still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highly competitive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and well within acceptable bounds for practical application.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676632" y="6806089"/>
            <a:ext cx="13277136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Despite MobileNetV2 achieving marginally higher accuracy, our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 CNN is demonstrably superior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our specific use case. Its significantly smaller model size and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3x faster CPU inference time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make it the optimal choice for a real-time, browser-based application where low latency is paramount.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1999"/>
            <a:ext cx="1258050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Overcoming Challenges: Robustness and Reliability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6891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Developing a real-time computer vision system presents several practical challenges. We encountered and successfully addressed two primary obstacles to ensure the robustness and reliability of SignLingua.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924889"/>
            <a:ext cx="6422231" cy="4552712"/>
          </a:xfrm>
          <a:prstGeom prst="roundRect">
            <a:avLst>
              <a:gd name="adj" fmla="val 2410"/>
            </a:avLst>
          </a:prstGeom>
          <a:solidFill>
            <a:srgbClr val="F9F6F0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902029"/>
            <a:ext cx="6422231" cy="91440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6" name="Shape 4"/>
          <p:cNvSpPr/>
          <p:nvPr/>
        </p:nvSpPr>
        <p:spPr>
          <a:xfrm>
            <a:off x="3707249" y="262723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D3C5B6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85843" y="2805827"/>
            <a:ext cx="238125" cy="23812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15008" y="3421023"/>
            <a:ext cx="350996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Challenge: Face Interference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15008" y="3850243"/>
            <a:ext cx="597979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Initially, our model frequently misclassified the user's face as specific ASL signs, particularly the letter "A" or "Space." This significantly hampered accuracy and usability.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15008" y="4921925"/>
            <a:ext cx="363890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Solution: Static ROI Cropping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15008" y="5351145"/>
            <a:ext cx="597979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implemented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Static Region of Interest (ROI) Cropping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By configuring the system to physically analyze only a predetermined section of the video frame (a fixed 300x300 pixel box on the right side), we entirely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eliminated face false-positives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This simple yet effective solution dramatically improved model reliability and focus.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414379" y="2924889"/>
            <a:ext cx="6422231" cy="4552712"/>
          </a:xfrm>
          <a:prstGeom prst="roundRect">
            <a:avLst>
              <a:gd name="adj" fmla="val 2410"/>
            </a:avLst>
          </a:prstGeom>
          <a:solidFill>
            <a:srgbClr val="F9F6F0"/>
          </a:solidFill>
          <a:ln/>
        </p:spPr>
      </p:sp>
      <p:sp>
        <p:nvSpPr>
          <p:cNvPr id="13" name="Shape 10"/>
          <p:cNvSpPr/>
          <p:nvPr/>
        </p:nvSpPr>
        <p:spPr>
          <a:xfrm>
            <a:off x="7414379" y="2902029"/>
            <a:ext cx="6422231" cy="91440"/>
          </a:xfrm>
          <a:prstGeom prst="roundRect">
            <a:avLst>
              <a:gd name="adj" fmla="val 32558"/>
            </a:avLst>
          </a:prstGeom>
          <a:solidFill>
            <a:srgbClr val="D3C5B6"/>
          </a:solidFill>
          <a:ln/>
        </p:spPr>
      </p:sp>
      <p:sp>
        <p:nvSpPr>
          <p:cNvPr id="14" name="Shape 11"/>
          <p:cNvSpPr/>
          <p:nvPr/>
        </p:nvSpPr>
        <p:spPr>
          <a:xfrm>
            <a:off x="10327838" y="262723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D3C5B6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06432" y="2805827"/>
            <a:ext cx="238125" cy="23812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635597" y="3421023"/>
            <a:ext cx="372570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Challenge: Lighting Sensitivity</a:t>
            </a:r>
            <a:endParaRPr lang="en-US" sz="1950" dirty="0"/>
          </a:p>
        </p:txBody>
      </p:sp>
      <p:sp>
        <p:nvSpPr>
          <p:cNvPr id="17" name="Text 13"/>
          <p:cNvSpPr/>
          <p:nvPr/>
        </p:nvSpPr>
        <p:spPr>
          <a:xfrm>
            <a:off x="7635597" y="3850243"/>
            <a:ext cx="597979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model's performance was highly sensitive to variations in ambient lighting. Changes in illumination, common in everyday environments, caused noticeable drops in classification accuracy.</a:t>
            </a:r>
            <a:endParaRPr lang="en-US" sz="1550" dirty="0"/>
          </a:p>
        </p:txBody>
      </p:sp>
      <p:sp>
        <p:nvSpPr>
          <p:cNvPr id="18" name="Text 14"/>
          <p:cNvSpPr/>
          <p:nvPr/>
        </p:nvSpPr>
        <p:spPr>
          <a:xfrm>
            <a:off x="7635597" y="4921925"/>
            <a:ext cx="397097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Solution: Adaptive Thresholding</a:t>
            </a:r>
            <a:endParaRPr lang="en-US" sz="1950" dirty="0"/>
          </a:p>
        </p:txBody>
      </p:sp>
      <p:sp>
        <p:nvSpPr>
          <p:cNvPr id="19" name="Text 15"/>
          <p:cNvSpPr/>
          <p:nvPr/>
        </p:nvSpPr>
        <p:spPr>
          <a:xfrm>
            <a:off x="7635597" y="5351145"/>
            <a:ext cx="597979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 counteract this, we integrated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Adaptive Thresholding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into our preprocessing pipeline. Instead of relying on raw color data, this technique focuses on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edge and contour detection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rendering the model largely invariant to low-light environments and diverse skin tones. This enhancement ensured consistent performance across various lighting conditions.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2025-12-16T15:56:24Z</dcterms:created>
  <dcterms:modified xsi:type="dcterms:W3CDTF">2025-12-16T15:56:24Z</dcterms:modified>
</cp:coreProperties>
</file>